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68" r:id="rId6"/>
    <p:sldId id="265" r:id="rId7"/>
    <p:sldId id="266" r:id="rId8"/>
    <p:sldId id="267" r:id="rId9"/>
    <p:sldId id="269" r:id="rId10"/>
    <p:sldId id="270" r:id="rId11"/>
    <p:sldId id="272" r:id="rId12"/>
    <p:sldId id="271" r:id="rId13"/>
    <p:sldId id="276" r:id="rId14"/>
    <p:sldId id="273" r:id="rId15"/>
    <p:sldId id="274" r:id="rId16"/>
    <p:sldId id="275" r:id="rId17"/>
    <p:sldId id="277" r:id="rId18"/>
    <p:sldId id="278" r:id="rId19"/>
    <p:sldId id="279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16/04/2015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63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Porque? O que é? Como </a:t>
            </a:r>
            <a:r>
              <a:rPr lang="pt-PT" smtClean="0"/>
              <a:t>foi feito?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669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 de se verificar se fica bem assim ou não…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757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PT" dirty="0"/>
              <a:t>Licenciatura de Engenharia Informatica</a:t>
            </a:r>
            <a:br>
              <a:rPr lang="pt-PT" dirty="0"/>
            </a:br>
            <a:r>
              <a:rPr lang="pt-PT" dirty="0"/>
              <a:t>Instituto Politecnico de Tomar</a:t>
            </a:r>
          </a:p>
          <a:p>
            <a:pPr rtl="0"/>
            <a:r>
              <a:rPr lang="pt-PT" dirty="0"/>
              <a:t>2014/2015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</a:t>
            </a:r>
            <a:endParaRPr lang="pt-PT" dirty="0"/>
          </a:p>
        </p:txBody>
      </p:sp>
      <p:pic>
        <p:nvPicPr>
          <p:cNvPr id="9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3734231"/>
            <a:ext cx="1203960" cy="6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Funcionalidades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10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Permitir elaboração de textos em escrita colaborativa;</a:t>
            </a:r>
          </a:p>
          <a:p>
            <a:pPr algn="just"/>
            <a:r>
              <a:rPr lang="pt-PT" sz="2000" dirty="0" smtClean="0"/>
              <a:t>Permitir a gestão de textos, nomeadamente que pertence a que grupo de trabalho;</a:t>
            </a:r>
          </a:p>
          <a:p>
            <a:pPr algn="just"/>
            <a:r>
              <a:rPr lang="pt-PT" sz="2000" dirty="0" smtClean="0"/>
              <a:t>Permitir a criação de novos utilizadores;</a:t>
            </a:r>
          </a:p>
          <a:p>
            <a:pPr algn="just"/>
            <a:r>
              <a:rPr lang="pt-PT" sz="2000" dirty="0" smtClean="0"/>
              <a:t>Falta aqui coisas.</a:t>
            </a:r>
          </a:p>
          <a:p>
            <a:pPr algn="just"/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65007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Layouts                                                                                          1/2</a:t>
            </a:r>
            <a:endParaRPr lang="pt-P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44" y="2465388"/>
            <a:ext cx="3810112" cy="37115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PT" sz="2000" dirty="0" smtClean="0"/>
              <a:t>A ideia por  de trás do logotipo do projeto aqui descrito vem essencialmente do nome, </a:t>
            </a:r>
            <a:r>
              <a:rPr lang="pt-PT" sz="2000" dirty="0" err="1" smtClean="0"/>
              <a:t>SharedPen</a:t>
            </a:r>
            <a:r>
              <a:rPr lang="pt-PT" sz="2000" dirty="0" smtClean="0"/>
              <a:t>.</a:t>
            </a:r>
          </a:p>
          <a:p>
            <a:pPr algn="just"/>
            <a:r>
              <a:rPr lang="pt-PT" sz="2000" dirty="0" smtClean="0"/>
              <a:t>Visto o software ser de escrita colaborativa, pareceu uma escolha acertada, três crianças a segurar um lápis, prontas para desenvolver as suas capacidades.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281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Layouts                                                                                          2/2</a:t>
            </a:r>
            <a:endParaRPr lang="pt-P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2" y="2465294"/>
            <a:ext cx="5391150" cy="346210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2000" dirty="0" smtClean="0"/>
              <a:t>Aqui podemos visualizar o ambiente de criação/edição de textos.</a:t>
            </a:r>
            <a:endParaRPr lang="pt-PT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12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585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Procedimento experimental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Mostrar aqui o teste que foi feito na aula… </a:t>
            </a:r>
            <a:r>
              <a:rPr lang="pt-PT" dirty="0" err="1" smtClean="0"/>
              <a:t>bla</a:t>
            </a:r>
            <a:r>
              <a:rPr lang="pt-PT" dirty="0" smtClean="0"/>
              <a:t> </a:t>
            </a:r>
            <a:r>
              <a:rPr lang="pt-PT" dirty="0" err="1" smtClean="0"/>
              <a:t>bla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6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Quanto do problema já consegue resolver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14</a:t>
            </a:r>
            <a:endParaRPr lang="pt-PT" dirty="0"/>
          </a:p>
        </p:txBody>
      </p:sp>
      <p:sp>
        <p:nvSpPr>
          <p:cNvPr id="7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Já consegue resolver. 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54731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Futuras implementações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15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O que ira ser implementado em futuras versões. 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9850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Duvidas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16</a:t>
            </a:r>
            <a:endParaRPr lang="pt-PT" dirty="0"/>
          </a:p>
        </p:txBody>
      </p:sp>
      <p:pic>
        <p:nvPicPr>
          <p:cNvPr id="1026" name="Picture 2" descr="http://www.nyanko.pwp.blueyonder.co.uk/chamb/images/faqpenf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907" y="2877965"/>
            <a:ext cx="423089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05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Introdução                                                                                    1/2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2</a:t>
            </a:r>
            <a:endParaRPr lang="pt-PT" dirty="0"/>
          </a:p>
        </p:txBody>
      </p:sp>
      <p:sp>
        <p:nvSpPr>
          <p:cNvPr id="6" name="Marcador de Posição de Conteúdo 3"/>
          <p:cNvSpPr txBox="1">
            <a:spLocks/>
          </p:cNvSpPr>
          <p:nvPr/>
        </p:nvSpPr>
        <p:spPr>
          <a:xfrm>
            <a:off x="1280160" y="2611541"/>
            <a:ext cx="8852452" cy="148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 smtClean="0"/>
              <a:t>O </a:t>
            </a:r>
            <a:r>
              <a:rPr lang="pt-PT" sz="2000" dirty="0" err="1" smtClean="0"/>
              <a:t>SharedPen</a:t>
            </a:r>
            <a:r>
              <a:rPr lang="pt-PT" sz="2000" dirty="0" smtClean="0"/>
              <a:t> é um software que visa ajudar a melhorar a capacidade dos alunos, não só a desenvolver textos criativos como também a desenvolverem as suas próprias capacidades, recorrendo ao uso de escrita colaborativa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82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 smtClean="0"/>
              <a:t>Introdução                                                                                    2/2</a:t>
            </a:r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3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4294967295"/>
          </p:nvPr>
        </p:nvSpPr>
        <p:spPr>
          <a:xfrm>
            <a:off x="1280160" y="2375521"/>
            <a:ext cx="6059533" cy="1863380"/>
          </a:xfrm>
        </p:spPr>
        <p:txBody>
          <a:bodyPr rtlCol="0"/>
          <a:lstStyle/>
          <a:p>
            <a:pPr algn="just"/>
            <a:r>
              <a:rPr lang="pt-PT" sz="2000" dirty="0"/>
              <a:t>Este projeto surgiu </a:t>
            </a:r>
            <a:r>
              <a:rPr lang="pt-PT" sz="2000" dirty="0" smtClean="0"/>
              <a:t>com a </a:t>
            </a:r>
            <a:r>
              <a:rPr lang="pt-PT" sz="2000" dirty="0"/>
              <a:t>necessidade do Agrupamento de Escolas Artur Gonçalves em deter um </a:t>
            </a:r>
            <a:r>
              <a:rPr lang="pt-PT" sz="2000" i="1" dirty="0"/>
              <a:t>software </a:t>
            </a:r>
            <a:r>
              <a:rPr lang="pt-PT" sz="2000" dirty="0" smtClean="0"/>
              <a:t>que permita </a:t>
            </a:r>
            <a:r>
              <a:rPr lang="pt-PT" sz="2000" dirty="0" smtClean="0"/>
              <a:t>aos </a:t>
            </a:r>
            <a:r>
              <a:rPr lang="pt-PT" sz="2000" dirty="0" smtClean="0"/>
              <a:t>alunos desenvolver </a:t>
            </a:r>
            <a:r>
              <a:rPr lang="pt-PT" sz="2000" dirty="0" smtClean="0"/>
              <a:t>as suas capacidades </a:t>
            </a:r>
            <a:r>
              <a:rPr lang="pt-PT" sz="2000" dirty="0" smtClean="0"/>
              <a:t>de escrita recorrendo ao uso das novas tecnologias.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 rtl="0">
              <a:buNone/>
            </a:pPr>
            <a:endParaRPr lang="pt-PT" dirty="0"/>
          </a:p>
        </p:txBody>
      </p:sp>
      <p:pic>
        <p:nvPicPr>
          <p:cNvPr id="7" name="Marcador de Posição de Conteúdo 6" descr="2202879.jpg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7708392" y="2375521"/>
            <a:ext cx="3200400" cy="2376487"/>
          </a:xfr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4</a:t>
            </a:r>
            <a:endParaRPr lang="pt-PT" dirty="0"/>
          </a:p>
        </p:txBody>
      </p:sp>
      <p:sp>
        <p:nvSpPr>
          <p:cNvPr id="16" name="Marcador de Posição de Conteúdo 3"/>
          <p:cNvSpPr txBox="1">
            <a:spLocks/>
          </p:cNvSpPr>
          <p:nvPr/>
        </p:nvSpPr>
        <p:spPr>
          <a:xfrm>
            <a:off x="1280160" y="2375521"/>
            <a:ext cx="9700592" cy="343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Criar um Software que permita ao alunos desenvolver textos criativos, recorrendo ao uso de escrita </a:t>
            </a:r>
            <a:r>
              <a:rPr lang="pt-PT" sz="2000" dirty="0" smtClean="0"/>
              <a:t>colaborativa;</a:t>
            </a:r>
            <a:endParaRPr lang="pt-PT" sz="2000" dirty="0" smtClean="0"/>
          </a:p>
          <a:p>
            <a:pPr algn="just"/>
            <a:r>
              <a:rPr lang="pt-PT" sz="2000" dirty="0" smtClean="0"/>
              <a:t>Promover o </a:t>
            </a:r>
            <a:r>
              <a:rPr lang="pt-PT" sz="2000" dirty="0" smtClean="0"/>
              <a:t>desenvolvimento </a:t>
            </a:r>
            <a:r>
              <a:rPr lang="pt-PT" sz="2000" dirty="0" smtClean="0"/>
              <a:t>da competência de escrita dos </a:t>
            </a:r>
            <a:r>
              <a:rPr lang="pt-PT" sz="2000" dirty="0" smtClean="0"/>
              <a:t>alunos;</a:t>
            </a:r>
            <a:endParaRPr lang="pt-PT" sz="2000" dirty="0" smtClean="0"/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Contribuir para um melhor aproveitamento dos alunos na linguagem </a:t>
            </a:r>
            <a:r>
              <a:rPr lang="pt-PT" sz="2000" dirty="0" smtClean="0">
                <a:solidFill>
                  <a:srgbClr val="404040"/>
                </a:solidFill>
              </a:rPr>
              <a:t>Portuguesa;</a:t>
            </a:r>
            <a:endParaRPr lang="pt-PT" sz="2000" dirty="0" smtClean="0">
              <a:solidFill>
                <a:srgbClr val="404040"/>
              </a:solidFill>
            </a:endParaRPr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Auxiliar o aluno no processo de construção da sua aprendizagem, numa perspetiva de desenvolvimento integral do </a:t>
            </a:r>
            <a:r>
              <a:rPr lang="pt-PT" sz="2000" dirty="0" smtClean="0">
                <a:solidFill>
                  <a:srgbClr val="404040"/>
                </a:solidFill>
              </a:rPr>
              <a:t>aluno;</a:t>
            </a:r>
            <a:endParaRPr lang="pt-PT" sz="2000" dirty="0" smtClean="0">
              <a:solidFill>
                <a:srgbClr val="404040"/>
              </a:solidFill>
            </a:endParaRPr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Divulgar os projetos de escrita junto da comunidade educativa.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141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Estudo do estado da arte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5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64275"/>
            <a:ext cx="9700592" cy="172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O projeto </a:t>
            </a:r>
            <a:r>
              <a:rPr lang="pt-PT" sz="2000" dirty="0" smtClean="0"/>
              <a:t>teve </a:t>
            </a:r>
            <a:r>
              <a:rPr lang="pt-PT" sz="2000" dirty="0" smtClean="0"/>
              <a:t>o seu inicio numa fase de pesquisa por software semelhante ao pretendido.</a:t>
            </a:r>
          </a:p>
          <a:p>
            <a:pPr algn="just"/>
            <a:r>
              <a:rPr lang="pt-PT" sz="2000" dirty="0" smtClean="0"/>
              <a:t>Apesar de se ter verificado a existência de muitas aplicações semelhantes, nenhuma satisfazia por inteiro o requerido. </a:t>
            </a:r>
          </a:p>
        </p:txBody>
      </p:sp>
      <p:pic>
        <p:nvPicPr>
          <p:cNvPr id="1028" name="Picture 4" descr="http://www.grahamhatherley.ca/wp-content/uploads/searching-cart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82" y="4081156"/>
            <a:ext cx="1758211" cy="19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Projeto                                                                                          1/2</a:t>
            </a:r>
            <a:endParaRPr lang="pt-PT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5518897" y="2465293"/>
            <a:ext cx="5022428" cy="3711670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6</a:t>
            </a:r>
            <a:endParaRPr lang="pt-PT" dirty="0"/>
          </a:p>
        </p:txBody>
      </p:sp>
      <p:pic>
        <p:nvPicPr>
          <p:cNvPr id="2052" name="Picture 4" descr="http://images.clipartpanda.com/question-and-answer-cartoon-cartoon-man-with-questio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61" y="2465293"/>
            <a:ext cx="4654964" cy="36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Posição de Conteúdo 3"/>
          <p:cNvSpPr txBox="1">
            <a:spLocks/>
          </p:cNvSpPr>
          <p:nvPr/>
        </p:nvSpPr>
        <p:spPr>
          <a:xfrm>
            <a:off x="1280160" y="2465293"/>
            <a:ext cx="4227444" cy="371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Mas como?</a:t>
            </a:r>
          </a:p>
          <a:p>
            <a:pPr algn="just"/>
            <a:r>
              <a:rPr lang="pt-PT" sz="2000" dirty="0" smtClean="0"/>
              <a:t>Por onde começar ?</a:t>
            </a:r>
          </a:p>
        </p:txBody>
      </p:sp>
    </p:spTree>
    <p:extLst>
      <p:ext uri="{BB962C8B-B14F-4D97-AF65-F5344CB8AC3E}">
        <p14:creationId xmlns:p14="http://schemas.microsoft.com/office/powerpoint/2010/main" val="8794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Projeto                                                                                          2/2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7</a:t>
            </a:r>
            <a:endParaRPr lang="pt-PT" dirty="0"/>
          </a:p>
        </p:txBody>
      </p:sp>
      <p:sp>
        <p:nvSpPr>
          <p:cNvPr id="8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Foi necessário saber que tipo de tecnologias iriam ser </a:t>
            </a:r>
            <a:r>
              <a:rPr lang="pt-PT" sz="2000" dirty="0" smtClean="0"/>
              <a:t>precisas, </a:t>
            </a:r>
            <a:r>
              <a:rPr lang="pt-PT" sz="2000" dirty="0" smtClean="0"/>
              <a:t>de modo a dar suporte ao nosso </a:t>
            </a:r>
            <a:r>
              <a:rPr lang="pt-PT" sz="2000" dirty="0" smtClean="0"/>
              <a:t>projeto;</a:t>
            </a:r>
            <a:endParaRPr lang="pt-PT" sz="2000" dirty="0" smtClean="0"/>
          </a:p>
          <a:p>
            <a:pPr algn="just"/>
            <a:r>
              <a:rPr lang="pt-PT" sz="2000" dirty="0" smtClean="0"/>
              <a:t>Aquando estipulada a nossa topologia, </a:t>
            </a:r>
            <a:r>
              <a:rPr lang="pt-PT" sz="2000" dirty="0" smtClean="0"/>
              <a:t>o desenvolvimento do projeto tornou-se mais fácil.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108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Tecnologias escolhidas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8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Protocolo de transporte</a:t>
            </a:r>
          </a:p>
          <a:p>
            <a:pPr lvl="1" algn="just"/>
            <a:r>
              <a:rPr lang="pt-PT" sz="1800" dirty="0" smtClean="0"/>
              <a:t>HTTP</a:t>
            </a:r>
          </a:p>
          <a:p>
            <a:pPr algn="just"/>
            <a:r>
              <a:rPr lang="pt-PT" sz="2000" dirty="0" smtClean="0"/>
              <a:t>Suporte de dados</a:t>
            </a:r>
          </a:p>
          <a:p>
            <a:pPr lvl="1" algn="just"/>
            <a:r>
              <a:rPr lang="pt-PT" sz="1800" dirty="0" err="1" smtClean="0"/>
              <a:t>Json</a:t>
            </a:r>
            <a:endParaRPr lang="pt-PT" sz="1800" dirty="0" smtClean="0"/>
          </a:p>
          <a:p>
            <a:pPr algn="just"/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endParaRPr lang="pt-PT" dirty="0" smtClean="0"/>
          </a:p>
          <a:p>
            <a:pPr lvl="1" algn="just"/>
            <a:r>
              <a:rPr lang="pt-PT" dirty="0" smtClean="0"/>
              <a:t>Node.JS</a:t>
            </a:r>
            <a:endParaRPr lang="pt-PT" dirty="0"/>
          </a:p>
          <a:p>
            <a:pPr marL="457200" lvl="1" indent="0">
              <a:buNone/>
            </a:pPr>
            <a:endParaRPr lang="pt-PT" sz="1600" dirty="0"/>
          </a:p>
        </p:txBody>
      </p:sp>
      <p:pic>
        <p:nvPicPr>
          <p:cNvPr id="6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252229"/>
            <a:ext cx="948686" cy="968963"/>
          </a:xfrm>
          <a:prstGeom prst="rect">
            <a:avLst/>
          </a:prstGeom>
        </p:spPr>
      </p:pic>
      <p:pic>
        <p:nvPicPr>
          <p:cNvPr id="7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61" y="3211054"/>
            <a:ext cx="948686" cy="968963"/>
          </a:xfrm>
          <a:prstGeom prst="rect">
            <a:avLst/>
          </a:prstGeom>
        </p:spPr>
      </p:pic>
      <p:pic>
        <p:nvPicPr>
          <p:cNvPr id="8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4541716"/>
            <a:ext cx="1711618" cy="8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9</a:t>
            </a:r>
            <a:endParaRPr lang="pt-PT" dirty="0"/>
          </a:p>
        </p:txBody>
      </p:sp>
      <p:grpSp>
        <p:nvGrpSpPr>
          <p:cNvPr id="5" name="Grupo 1"/>
          <p:cNvGrpSpPr/>
          <p:nvPr/>
        </p:nvGrpSpPr>
        <p:grpSpPr>
          <a:xfrm>
            <a:off x="1142718" y="1933898"/>
            <a:ext cx="9903515" cy="4351390"/>
            <a:chOff x="48868" y="245461"/>
            <a:chExt cx="12304701" cy="6338372"/>
          </a:xfrm>
        </p:grpSpPr>
        <p:grpSp>
          <p:nvGrpSpPr>
            <p:cNvPr id="6" name="Grupo 77"/>
            <p:cNvGrpSpPr/>
            <p:nvPr/>
          </p:nvGrpSpPr>
          <p:grpSpPr>
            <a:xfrm>
              <a:off x="48868" y="245461"/>
              <a:ext cx="12304701" cy="6338372"/>
              <a:chOff x="46317" y="269267"/>
              <a:chExt cx="12304701" cy="6338372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52" y="5190459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5753" y="526156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</p:spPr>
          </p:pic>
          <p:pic>
            <p:nvPicPr>
              <p:cNvPr id="12" name="Imagem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3" name="Imagem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4" name="Imagem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13" y="378128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6" name="Imagem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17" name="Grupo 21"/>
              <p:cNvGrpSpPr/>
              <p:nvPr/>
            </p:nvGrpSpPr>
            <p:grpSpPr>
              <a:xfrm>
                <a:off x="1752104" y="5685009"/>
                <a:ext cx="643585" cy="741936"/>
                <a:chOff x="5954042" y="2711937"/>
                <a:chExt cx="948386" cy="1046736"/>
              </a:xfrm>
            </p:grpSpPr>
            <p:pic>
              <p:nvPicPr>
                <p:cNvPr id="62" name="Imagem 1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042" y="2711937"/>
                  <a:ext cx="948386" cy="1046736"/>
                </a:xfrm>
                <a:prstGeom prst="rect">
                  <a:avLst/>
                </a:prstGeom>
              </p:spPr>
            </p:pic>
            <p:pic>
              <p:nvPicPr>
                <p:cNvPr id="63" name="Imagem 2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822" y="3149073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upo 22"/>
              <p:cNvGrpSpPr/>
              <p:nvPr/>
            </p:nvGrpSpPr>
            <p:grpSpPr>
              <a:xfrm>
                <a:off x="5584729" y="5815624"/>
                <a:ext cx="643585" cy="741936"/>
                <a:chOff x="5584891" y="2781928"/>
                <a:chExt cx="948385" cy="1046736"/>
              </a:xfrm>
            </p:grpSpPr>
            <p:pic>
              <p:nvPicPr>
                <p:cNvPr id="60" name="Imagem 2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891" y="2781928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61" name="Imagem 2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675" y="3219064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58" name="Imagem 2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59" name="Imagem 2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1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52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2" name="Grupo 41"/>
              <p:cNvGrpSpPr/>
              <p:nvPr/>
            </p:nvGrpSpPr>
            <p:grpSpPr>
              <a:xfrm rot="11834819">
                <a:off x="4430195" y="4973561"/>
                <a:ext cx="745210" cy="761061"/>
                <a:chOff x="1339958" y="1302364"/>
                <a:chExt cx="745210" cy="761061"/>
              </a:xfrm>
            </p:grpSpPr>
            <p:sp>
              <p:nvSpPr>
                <p:cNvPr id="49" name="Arco 42"/>
                <p:cNvSpPr/>
                <p:nvPr/>
              </p:nvSpPr>
              <p:spPr>
                <a:xfrm rot="5696525">
                  <a:off x="1445947" y="1404894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0" name="Arco 43"/>
                <p:cNvSpPr/>
                <p:nvPr/>
              </p:nvSpPr>
              <p:spPr>
                <a:xfrm rot="5686170">
                  <a:off x="1384365" y="1334026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1" name="Arco 44"/>
                <p:cNvSpPr/>
                <p:nvPr/>
              </p:nvSpPr>
              <p:spPr>
                <a:xfrm rot="5400000">
                  <a:off x="1346049" y="1324307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3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6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7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4" name="Grupo 49"/>
              <p:cNvGrpSpPr/>
              <p:nvPr/>
            </p:nvGrpSpPr>
            <p:grpSpPr>
              <a:xfrm rot="16200000">
                <a:off x="1475190" y="4801270"/>
                <a:ext cx="745210" cy="736007"/>
                <a:chOff x="1427330" y="1476583"/>
                <a:chExt cx="745210" cy="736007"/>
              </a:xfrm>
            </p:grpSpPr>
            <p:sp>
              <p:nvSpPr>
                <p:cNvPr id="43" name="Arco 50"/>
                <p:cNvSpPr/>
                <p:nvPr/>
              </p:nvSpPr>
              <p:spPr>
                <a:xfrm rot="5696525">
                  <a:off x="1533809" y="1579112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51"/>
                <p:cNvSpPr/>
                <p:nvPr/>
              </p:nvSpPr>
              <p:spPr>
                <a:xfrm rot="5686170">
                  <a:off x="1472227" y="1508245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52"/>
                <p:cNvSpPr/>
                <p:nvPr/>
              </p:nvSpPr>
              <p:spPr>
                <a:xfrm rot="5400000">
                  <a:off x="1433421" y="1473472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5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40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1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8" name="Forma livre 62"/>
              <p:cNvSpPr/>
              <p:nvPr/>
            </p:nvSpPr>
            <p:spPr>
              <a:xfrm>
                <a:off x="4405745" y="1080655"/>
                <a:ext cx="3462574" cy="1128155"/>
              </a:xfrm>
              <a:custGeom>
                <a:avLst/>
                <a:gdLst>
                  <a:gd name="connsiteX0" fmla="*/ 0 w 3462574"/>
                  <a:gd name="connsiteY0" fmla="*/ 1128155 h 1128155"/>
                  <a:gd name="connsiteX1" fmla="*/ 890650 w 3462574"/>
                  <a:gd name="connsiteY1" fmla="*/ 558140 h 1128155"/>
                  <a:gd name="connsiteX2" fmla="*/ 3443845 w 3462574"/>
                  <a:gd name="connsiteY2" fmla="*/ 225631 h 1128155"/>
                  <a:gd name="connsiteX3" fmla="*/ 2054432 w 3462574"/>
                  <a:gd name="connsiteY3" fmla="*/ 0 h 1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2574" h="1128155">
                    <a:moveTo>
                      <a:pt x="0" y="1128155"/>
                    </a:moveTo>
                    <a:cubicBezTo>
                      <a:pt x="158338" y="918358"/>
                      <a:pt x="316676" y="708561"/>
                      <a:pt x="890650" y="558140"/>
                    </a:cubicBezTo>
                    <a:cubicBezTo>
                      <a:pt x="1464624" y="407719"/>
                      <a:pt x="3249881" y="318654"/>
                      <a:pt x="3443845" y="225631"/>
                    </a:cubicBezTo>
                    <a:cubicBezTo>
                      <a:pt x="3637809" y="132608"/>
                      <a:pt x="2266209" y="45522"/>
                      <a:pt x="205443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9" name="CaixaDeTexto 63"/>
              <p:cNvSpPr txBox="1"/>
              <p:nvPr/>
            </p:nvSpPr>
            <p:spPr>
              <a:xfrm>
                <a:off x="5839684" y="269267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0" name="CaixaDeTexto 64"/>
              <p:cNvSpPr txBox="1"/>
              <p:nvPr/>
            </p:nvSpPr>
            <p:spPr>
              <a:xfrm>
                <a:off x="46317" y="2271465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1" name="CaixaDeTexto 65"/>
              <p:cNvSpPr txBox="1"/>
              <p:nvPr/>
            </p:nvSpPr>
            <p:spPr>
              <a:xfrm>
                <a:off x="187292" y="4975852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2" name="CaixaDeTexto 66"/>
              <p:cNvSpPr txBox="1"/>
              <p:nvPr/>
            </p:nvSpPr>
            <p:spPr>
              <a:xfrm>
                <a:off x="3954285" y="6204154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3" name="CaixaDeTexto 67"/>
              <p:cNvSpPr txBox="1"/>
              <p:nvPr/>
            </p:nvSpPr>
            <p:spPr>
              <a:xfrm>
                <a:off x="9774671" y="1551879"/>
                <a:ext cx="2126468" cy="672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CaixaDeTexto 68"/>
              <p:cNvSpPr txBox="1"/>
              <p:nvPr/>
            </p:nvSpPr>
            <p:spPr>
              <a:xfrm>
                <a:off x="10631095" y="3296564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35" name="Imagem 7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36" name="Imagem 7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922" y="5438974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7" name="Imagem 7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09" y="5350460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8" name="Imagem 7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9" name="Imagem 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51" y="994463"/>
                <a:ext cx="1742433" cy="1340089"/>
              </a:xfrm>
              <a:prstGeom prst="rect">
                <a:avLst/>
              </a:prstGeom>
            </p:spPr>
          </p:pic>
        </p:grpSp>
        <p:pic>
          <p:nvPicPr>
            <p:cNvPr id="7" name="Imagem 7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0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554</Words>
  <Application>Microsoft Office PowerPoint</Application>
  <PresentationFormat>Widescreen</PresentationFormat>
  <Paragraphs>90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Educação 16X9</vt:lpstr>
      <vt:lpstr>SharedPen</vt:lpstr>
      <vt:lpstr>Introdução                                                                                    1/2</vt:lpstr>
      <vt:lpstr>Introdução                                                                                    2/2</vt:lpstr>
      <vt:lpstr>Requisitos</vt:lpstr>
      <vt:lpstr>Estudo do estado da arte</vt:lpstr>
      <vt:lpstr>Projeto                                                                                          1/2</vt:lpstr>
      <vt:lpstr>Projeto                                                                                          2/2</vt:lpstr>
      <vt:lpstr>Tecnologias escolhidas</vt:lpstr>
      <vt:lpstr>Estrutura</vt:lpstr>
      <vt:lpstr>Funcionalidades</vt:lpstr>
      <vt:lpstr>Layouts                                                                                          1/2</vt:lpstr>
      <vt:lpstr>Layouts                                                                                          2/2</vt:lpstr>
      <vt:lpstr>Procedimento experimental </vt:lpstr>
      <vt:lpstr>Quanto do problema já consegue resolver</vt:lpstr>
      <vt:lpstr>Futuras implementações</vt:lpstr>
      <vt:lpstr>Duvidas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2015-04-16T18:52:38Z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